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CA69357-0587-49A4-9F39-04985E1736CB}">
  <a:tblStyle styleId="{0CA69357-0587-49A4-9F39-04985E1736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b708b79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b708b79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b708b79d1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b708b79d1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0e583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0e583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b812094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b812094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8120946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8120946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8120946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8120946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b8120946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b8120946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8120946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8120946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b8120946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b8120946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8120946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8120946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b8120946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b8120946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b708b79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b708b79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8120946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b8120946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b8120946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b8120946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b708b79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b708b79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b812094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b812094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b708b79d1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b708b79d1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b708b79d1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b708b79d1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708b79d1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b708b79d1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b708b79d1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b708b79d1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mailto:filiperuda@gmail.com" TargetMode="External"/><Relationship Id="rId5" Type="http://schemas.openxmlformats.org/officeDocument/2006/relationships/hyperlink" Target="https://github.com/rudaruda/AUTOIT_EXPERIENCE" TargetMode="External"/><Relationship Id="rId6" Type="http://schemas.openxmlformats.org/officeDocument/2006/relationships/hyperlink" Target="https://www.autoitscript.com/cgi-bin/getfile.pl?autoit3/autoit-v3-setup.exe" TargetMode="External"/><Relationship Id="rId7" Type="http://schemas.openxmlformats.org/officeDocument/2006/relationships/hyperlink" Target="https://github.com/rudaruda/AUTOIT_EXPERIENC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s://www.autoitscript.com/autoit3/docs/appendix/SendKeys.htm" TargetMode="External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https://www.autoitscript.com/autoit3/docs/intro/au3spy.htm" TargetMode="External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26.png"/><Relationship Id="rId5" Type="http://schemas.openxmlformats.org/officeDocument/2006/relationships/hyperlink" Target="https://www.autoitscript.com/autoit3/docs/functions" TargetMode="External"/><Relationship Id="rId6" Type="http://schemas.openxmlformats.org/officeDocument/2006/relationships/image" Target="../media/image3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autoit3/docs/functions" TargetMode="External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hyperlink" Target="https://www.autoitscript.com/autoit3/docs/functions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docs.microsoft.com/en-us/sysinternals/downloads/pstools" TargetMode="External"/><Relationship Id="rId6" Type="http://schemas.openxmlformats.org/officeDocument/2006/relationships/image" Target="../media/image3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pt.smartsheet.com/critical-path-method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becode.com.br/linguagens-alto-nivel-x-baixo-nivel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g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mailto:filiperuda@gmail.co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3.gif"/><Relationship Id="rId6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site/autoi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cgi-bin/getfile.pl?autoit3/autoit-v3-setup.exe" TargetMode="External"/><Relationship Id="rId6" Type="http://schemas.openxmlformats.org/officeDocument/2006/relationships/image" Target="../media/image8.png"/><Relationship Id="rId7" Type="http://schemas.openxmlformats.org/officeDocument/2006/relationships/hyperlink" Target="https://www.autoitscript.com/cgi-bin/getfile.pl?autoit3/autoit-v3-setup.exe" TargetMode="External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hyperlink" Target="https://www.autoitscript.com/autoit3/docs/keywords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s://www.autoitscript.com/autoit3/docs/macros.ht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9" Type="http://schemas.openxmlformats.org/officeDocument/2006/relationships/hyperlink" Target="https://www.autoitscript.com/forum/topic/186159-include-all-au3-libraries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s://www.autoitscript.com/forum/topic/186159-include-all-au3-libraries/" TargetMode="External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967171"/>
            <a:ext cx="5486100" cy="946800"/>
          </a:xfrm>
          <a:prstGeom prst="rect">
            <a:avLst/>
          </a:prstGeom>
          <a:solidFill>
            <a:srgbClr val="42ABD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LABAUTO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5936100" cy="1008600"/>
          </a:xfrm>
          <a:prstGeom prst="rect">
            <a:avLst/>
          </a:prstGeom>
          <a:solidFill>
            <a:srgbClr val="42AB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AutoIt do básico ao avançado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>
            <a:hlinkClick r:id="rId4"/>
          </p:cNvPr>
          <p:cNvSpPr txBox="1"/>
          <p:nvPr/>
        </p:nvSpPr>
        <p:spPr>
          <a:xfrm>
            <a:off x="419150" y="413996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Por Filipe Rudá</a:t>
            </a:r>
            <a:br>
              <a:rPr i="1" lang="en">
                <a:solidFill>
                  <a:srgbClr val="EFEFEF"/>
                </a:solidFill>
              </a:rPr>
            </a:br>
            <a:r>
              <a:rPr i="1" lang="en">
                <a:solidFill>
                  <a:srgbClr val="EFEFEF"/>
                </a:solidFill>
              </a:rPr>
              <a:t>LABAUTO no time de Automation</a:t>
            </a:r>
            <a:endParaRPr i="1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FEFEF"/>
                </a:solidFill>
              </a:rPr>
              <a:t>Em 02/07/2020</a:t>
            </a:r>
            <a:endParaRPr i="1">
              <a:solidFill>
                <a:srgbClr val="EFEFEF"/>
              </a:solidFill>
            </a:endParaRPr>
          </a:p>
        </p:txBody>
      </p:sp>
      <p:sp>
        <p:nvSpPr>
          <p:cNvPr id="58" name="Google Shape;58;p13">
            <a:hlinkClick r:id="rId5"/>
          </p:cNvPr>
          <p:cNvSpPr txBox="1"/>
          <p:nvPr/>
        </p:nvSpPr>
        <p:spPr>
          <a:xfrm>
            <a:off x="4308100" y="437475"/>
            <a:ext cx="4801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https://github.com/rudaruda/AUTOIT_EXPERIENCE</a:t>
            </a:r>
            <a:endParaRPr/>
          </a:p>
        </p:txBody>
      </p:sp>
      <p:sp>
        <p:nvSpPr>
          <p:cNvPr id="59" name="Google Shape;59;p13">
            <a:hlinkClick r:id="rId6"/>
          </p:cNvPr>
          <p:cNvSpPr txBox="1"/>
          <p:nvPr/>
        </p:nvSpPr>
        <p:spPr>
          <a:xfrm>
            <a:off x="2930375" y="56475"/>
            <a:ext cx="61788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https://www.autoitscript.com/cgi-bin/getfile.pl?autoit3/autoit-v3-setup.exe</a:t>
            </a:r>
            <a:endParaRPr/>
          </a:p>
        </p:txBody>
      </p:sp>
      <p:sp>
        <p:nvSpPr>
          <p:cNvPr id="60" name="Google Shape;60;p13">
            <a:hlinkClick r:id="rId7"/>
          </p:cNvPr>
          <p:cNvSpPr txBox="1"/>
          <p:nvPr/>
        </p:nvSpPr>
        <p:spPr>
          <a:xfrm>
            <a:off x="4308100" y="818475"/>
            <a:ext cx="4801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Git clone / Descompactar em:</a:t>
            </a:r>
            <a:br>
              <a:rPr lang="en">
                <a:solidFill>
                  <a:srgbClr val="D9D9D9"/>
                </a:solidFill>
              </a:rPr>
            </a:br>
            <a:r>
              <a:rPr lang="en">
                <a:solidFill>
                  <a:srgbClr val="D9D9D9"/>
                </a:solidFill>
              </a:rPr>
              <a:t>C:\repos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525" y="565925"/>
            <a:ext cx="1206025" cy="1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75" y="1438191"/>
            <a:ext cx="4712824" cy="32242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Simulação com Teclado</a:t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6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>
            <a:hlinkClick r:id="rId7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https://www.autoitscript.com/autoit3/docs/appendix/SendKeys.htm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Send</a:t>
            </a:r>
            <a:r>
              <a:rPr lang="en"/>
              <a:t>(“Alguma coisa”)</a:t>
            </a:r>
            <a:br>
              <a:rPr lang="en"/>
            </a:br>
            <a:r>
              <a:rPr lang="en" sz="1500"/>
              <a:t>Literalmente irá pressionar as teclas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Send</a:t>
            </a:r>
            <a:r>
              <a:rPr lang="en"/>
              <a:t>(“{ENTER}”)</a:t>
            </a:r>
            <a:br>
              <a:rPr lang="en"/>
            </a:br>
            <a:r>
              <a:rPr lang="en" sz="1500"/>
              <a:t>Há palavras reservadas</a:t>
            </a:r>
            <a:endParaRPr sz="1500"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0375" y="2089641"/>
            <a:ext cx="4452775" cy="23922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AUTOIT_01_Basic_</a:t>
            </a:r>
            <a:r>
              <a:rPr b="1" i="1" lang="en" sz="800">
                <a:highlight>
                  <a:srgbClr val="FFFF00"/>
                </a:highlight>
              </a:rPr>
              <a:t>02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7037" l="0" r="0" t="0"/>
          <a:stretch/>
        </p:blipFill>
        <p:spPr>
          <a:xfrm>
            <a:off x="7899525" y="565925"/>
            <a:ext cx="1206025" cy="12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Manipulando Janelas</a:t>
            </a:r>
            <a:endParaRPr b="1"/>
          </a:p>
        </p:txBody>
      </p:sp>
      <p:sp>
        <p:nvSpPr>
          <p:cNvPr id="197" name="Google Shape;197;p23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>
            <a:hlinkClick r:id="rId6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https://www.autoitscript.com/autoit3/docs/intro/au3spy.htm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988650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WinActivate(</a:t>
            </a:r>
            <a:r>
              <a:rPr lang="en"/>
              <a:t>“text“</a:t>
            </a:r>
            <a:r>
              <a:rPr b="1" lang="en"/>
              <a:t>)</a:t>
            </a:r>
            <a:br>
              <a:rPr b="1" lang="en"/>
            </a:br>
            <a:r>
              <a:rPr lang="en" sz="1600"/>
              <a:t>Ativa uma janela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WinList</a:t>
            </a:r>
            <a:r>
              <a:rPr b="1" lang="en"/>
              <a:t>(</a:t>
            </a:r>
            <a:r>
              <a:rPr lang="en"/>
              <a:t>“text“</a:t>
            </a:r>
            <a:r>
              <a:rPr b="1" lang="en"/>
              <a:t>)</a:t>
            </a:r>
            <a:br>
              <a:rPr b="1" lang="en"/>
            </a:br>
            <a:r>
              <a:rPr lang="en" sz="1600"/>
              <a:t>Lista as janelas existentes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500"/>
              <a:t>WinGetPos(</a:t>
            </a:r>
            <a:r>
              <a:rPr lang="en" sz="1500"/>
              <a:t>“t“</a:t>
            </a:r>
            <a:r>
              <a:rPr b="1" lang="en" sz="1500"/>
              <a:t>), WinWaitActive(</a:t>
            </a:r>
            <a:r>
              <a:rPr lang="en" sz="1500"/>
              <a:t>“t“</a:t>
            </a:r>
            <a:r>
              <a:rPr b="1" lang="en" sz="1500"/>
              <a:t>), ...</a:t>
            </a:r>
            <a:br>
              <a:rPr b="1" lang="en" sz="1700"/>
            </a:br>
            <a:r>
              <a:rPr lang="en" sz="1400"/>
              <a:t>Há algumas importantes</a:t>
            </a:r>
            <a:endParaRPr sz="1400"/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5150" y="966200"/>
            <a:ext cx="2314232" cy="37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3793902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Faça uso do </a:t>
            </a:r>
            <a:r>
              <a:rPr b="1" lang="en" sz="1800"/>
              <a:t>Au3Info.exe</a:t>
            </a:r>
            <a:endParaRPr b="1" sz="1800"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11700" y="4138358"/>
            <a:ext cx="40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Pesquisar objetos na tela</a:t>
            </a:r>
            <a:br>
              <a:rPr b="1" lang="en" sz="1300"/>
            </a:br>
            <a:r>
              <a:rPr lang="en" sz="1300"/>
              <a:t>E acessar rápido com classe e instância</a:t>
            </a:r>
            <a:endParaRPr sz="1000"/>
          </a:p>
        </p:txBody>
      </p:sp>
      <p:sp>
        <p:nvSpPr>
          <p:cNvPr id="206" name="Google Shape;206;p23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AUTOIT_01_Basic_</a:t>
            </a:r>
            <a:r>
              <a:rPr b="1" i="1" lang="en" sz="800">
                <a:highlight>
                  <a:srgbClr val="FFFF00"/>
                </a:highlight>
              </a:rPr>
              <a:t>03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20895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Congrats!!!</a:t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9575" y="1855925"/>
            <a:ext cx="5024825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>
            <p:ph type="title"/>
          </p:nvPr>
        </p:nvSpPr>
        <p:spPr>
          <a:xfrm>
            <a:off x="29408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Goto Intermediate</a:t>
            </a:r>
            <a:endParaRPr sz="2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</a:t>
            </a:r>
            <a:r>
              <a:rPr lang="en"/>
              <a:t>y</a:t>
            </a:r>
            <a:r>
              <a:rPr lang="en"/>
              <a:t> message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DISPLAYs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MsgBox</a:t>
            </a:r>
            <a:r>
              <a:rPr lang="en"/>
              <a:t>(0,"Title","Body")</a:t>
            </a:r>
            <a:br>
              <a:rPr lang="en"/>
            </a:br>
            <a:r>
              <a:rPr lang="en" sz="1500"/>
              <a:t>AlertBox normal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ProgressOn</a:t>
            </a:r>
            <a:r>
              <a:rPr lang="en"/>
              <a:t>(</a:t>
            </a:r>
            <a:r>
              <a:rPr lang="en"/>
              <a:t>"Title","Sub-title"</a:t>
            </a:r>
            <a:r>
              <a:rPr lang="en"/>
              <a:t>)</a:t>
            </a:r>
            <a:br>
              <a:rPr lang="en"/>
            </a:br>
            <a:r>
              <a:rPr lang="en" sz="1500"/>
              <a:t>Tela com uma barra de progresso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TrayTip</a:t>
            </a:r>
            <a:r>
              <a:rPr lang="en"/>
              <a:t>("Title","Sub-title")</a:t>
            </a:r>
            <a:br>
              <a:rPr b="1" lang="en"/>
            </a:br>
            <a:r>
              <a:rPr lang="en" sz="1500"/>
              <a:t>Aviso no canto da tela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SplashTextOn</a:t>
            </a:r>
            <a:r>
              <a:rPr lang="en"/>
              <a:t>("Title","Texto")</a:t>
            </a:r>
            <a:br>
              <a:rPr lang="en"/>
            </a:br>
            <a:r>
              <a:rPr lang="en" sz="1500"/>
              <a:t>Tela parruda com texto</a:t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8600" y="732801"/>
            <a:ext cx="14097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 rotWithShape="1">
          <a:blip r:embed="rId7">
            <a:alphaModFix/>
          </a:blip>
          <a:srcRect b="0" l="0" r="576" t="0"/>
          <a:stretch/>
        </p:blipFill>
        <p:spPr>
          <a:xfrm>
            <a:off x="5523211" y="1270600"/>
            <a:ext cx="3337439" cy="1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48600" y="2399375"/>
            <a:ext cx="3996125" cy="10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1575" y="3357141"/>
            <a:ext cx="3872425" cy="1329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LOGs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ConsoleWrite</a:t>
            </a:r>
            <a:r>
              <a:rPr lang="en"/>
              <a:t>("Message here")</a:t>
            </a:r>
            <a:br>
              <a:rPr lang="en"/>
            </a:br>
            <a:r>
              <a:rPr lang="en" sz="1500"/>
              <a:t>Escreve no console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FileWrite</a:t>
            </a:r>
            <a:r>
              <a:rPr lang="en"/>
              <a:t>("PathFile","Message")</a:t>
            </a:r>
            <a:br>
              <a:rPr lang="en"/>
            </a:br>
            <a:r>
              <a:rPr lang="en" sz="1500"/>
              <a:t>Escreve linha num arquivo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400" y="1261225"/>
            <a:ext cx="3883200" cy="3197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>
            <p:ph type="title"/>
          </p:nvPr>
        </p:nvSpPr>
        <p:spPr>
          <a:xfrm>
            <a:off x="311700" y="33406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Tricks</a:t>
            </a:r>
            <a:endParaRPr sz="2100"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311700" y="3725750"/>
            <a:ext cx="50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CheckProd</a:t>
            </a:r>
            <a:r>
              <a:rPr i="1" lang="en" sz="1300"/>
              <a:t> (Ctrl+F5)</a:t>
            </a:r>
            <a:r>
              <a:rPr lang="en" sz="1300"/>
              <a:t> ;</a:t>
            </a:r>
            <a:r>
              <a:rPr lang="en" sz="1200"/>
              <a:t>Faz debug do código</a:t>
            </a:r>
            <a:endParaRPr sz="1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i="1" lang="en" sz="1300"/>
              <a:t>AdlibRegister</a:t>
            </a:r>
            <a:r>
              <a:rPr i="1" lang="en" sz="1300"/>
              <a:t>("_WriteLogSecond", 1000) ; a cada seg.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i="1" lang="en" sz="1300"/>
              <a:t>HotKeySet</a:t>
            </a:r>
            <a:r>
              <a:rPr i="1" lang="en" sz="1300"/>
              <a:t>("Key","Function") ; ao pressionar uma tecla</a:t>
            </a:r>
            <a:endParaRPr i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i="1" lang="en" sz="1300"/>
              <a:t>Sempre coloque os “EndFunc”, “Wend”, “EndIf”, básico.</a:t>
            </a:r>
            <a:endParaRPr i="1"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 b="6226" l="0" r="0" t="0"/>
          <a:stretch/>
        </p:blipFill>
        <p:spPr>
          <a:xfrm>
            <a:off x="7899525" y="565925"/>
            <a:ext cx="1206025" cy="12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and Image search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IMAGEs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>
            <a:hlinkClick r:id="rId6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https://www.autoitscript.com/forum/topic/148005-imagesearch-usage-explanation/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PixelSearch</a:t>
            </a:r>
            <a:r>
              <a:rPr lang="en"/>
              <a:t>(x0,y0,x1,y2,Color</a:t>
            </a:r>
            <a:r>
              <a:rPr lang="en"/>
              <a:t>)</a:t>
            </a:r>
            <a:br>
              <a:rPr lang="en"/>
            </a:br>
            <a:r>
              <a:rPr lang="en" sz="1500"/>
              <a:t>Identifica pixel pela cor na tela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FindImage</a:t>
            </a:r>
            <a:r>
              <a:rPr lang="en"/>
              <a:t>(xPathFile)</a:t>
            </a:r>
            <a:br>
              <a:rPr lang="en"/>
            </a:br>
            <a:r>
              <a:rPr lang="en" sz="1500"/>
              <a:t>Encontra imagem na tela</a:t>
            </a: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7"/>
          <p:cNvGrpSpPr/>
          <p:nvPr/>
        </p:nvGrpSpPr>
        <p:grpSpPr>
          <a:xfrm>
            <a:off x="6809475" y="1558834"/>
            <a:ext cx="1944900" cy="1977000"/>
            <a:chOff x="5742675" y="2177950"/>
            <a:chExt cx="1944900" cy="1977000"/>
          </a:xfrm>
        </p:grpSpPr>
        <p:sp>
          <p:nvSpPr>
            <p:cNvPr id="263" name="Google Shape;263;p27"/>
            <p:cNvSpPr/>
            <p:nvPr/>
          </p:nvSpPr>
          <p:spPr>
            <a:xfrm flipH="1">
              <a:off x="5742675" y="2177950"/>
              <a:ext cx="1944900" cy="197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5774934" y="2210975"/>
              <a:ext cx="1878012" cy="1898900"/>
            </a:xfrm>
            <a:prstGeom prst="rect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265" name="Google Shape;2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4369" y="2072004"/>
            <a:ext cx="654850" cy="65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27"/>
          <p:cNvGrpSpPr/>
          <p:nvPr/>
        </p:nvGrpSpPr>
        <p:grpSpPr>
          <a:xfrm>
            <a:off x="5089271" y="866900"/>
            <a:ext cx="1944900" cy="1977000"/>
            <a:chOff x="5072600" y="866900"/>
            <a:chExt cx="1944900" cy="1977000"/>
          </a:xfrm>
        </p:grpSpPr>
        <p:sp>
          <p:nvSpPr>
            <p:cNvPr id="267" name="Google Shape;267;p27"/>
            <p:cNvSpPr/>
            <p:nvPr/>
          </p:nvSpPr>
          <p:spPr>
            <a:xfrm>
              <a:off x="5072600" y="866900"/>
              <a:ext cx="1944900" cy="197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8" name="Google Shape;268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94975" y="901300"/>
              <a:ext cx="1898900" cy="1898900"/>
            </a:xfrm>
            <a:prstGeom prst="rect">
              <a:avLst/>
            </a:prstGeom>
            <a:noFill/>
            <a:ln cap="flat" cmpd="sng" w="76200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69" name="Google Shape;269;p27"/>
            <p:cNvSpPr/>
            <p:nvPr/>
          </p:nvSpPr>
          <p:spPr>
            <a:xfrm>
              <a:off x="5815571" y="1621040"/>
              <a:ext cx="152700" cy="1527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0" name="Google Shape;27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4975" y="3612138"/>
            <a:ext cx="4068225" cy="112083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AUTOIT_02_Intermediate_</a:t>
            </a:r>
            <a:r>
              <a:rPr b="1" i="1" lang="en" sz="800">
                <a:highlight>
                  <a:srgbClr val="FFFF00"/>
                </a:highlight>
              </a:rPr>
              <a:t>01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55925"/>
            <a:ext cx="6245409" cy="2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 txBox="1"/>
          <p:nvPr>
            <p:ph type="title"/>
          </p:nvPr>
        </p:nvSpPr>
        <p:spPr>
          <a:xfrm>
            <a:off x="14037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Congrats!!!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 txBox="1"/>
          <p:nvPr>
            <p:ph type="title"/>
          </p:nvPr>
        </p:nvSpPr>
        <p:spPr>
          <a:xfrm>
            <a:off x="33980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almost there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no Rundeck</a:t>
            </a:r>
            <a:endParaRPr/>
          </a:p>
        </p:txBody>
      </p:sp>
      <p:sp>
        <p:nvSpPr>
          <p:cNvPr id="291" name="Google Shape;291;p29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9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ADVANCE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https://docs.microsoft.com/en-us/sysinternals/downloads/pstools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296" name="Google Shape;296;p29"/>
          <p:cNvSpPr txBox="1"/>
          <p:nvPr>
            <p:ph idx="1" type="body"/>
          </p:nvPr>
        </p:nvSpPr>
        <p:spPr>
          <a:xfrm>
            <a:off x="311700" y="1988650"/>
            <a:ext cx="48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PSTools</a:t>
            </a:r>
            <a:br>
              <a:rPr lang="en"/>
            </a:br>
            <a:r>
              <a:rPr lang="en"/>
              <a:t>Conjunto de ferramentas para execução de comandos remotos </a:t>
            </a:r>
            <a:r>
              <a:rPr i="1" lang="en"/>
              <a:t>(PsExec)</a:t>
            </a:r>
            <a:br>
              <a:rPr lang="en"/>
            </a:br>
            <a:r>
              <a:rPr lang="en"/>
              <a:t>Crie uma task (scheduler task)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Exemplo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Programa/Script:</a:t>
            </a:r>
            <a:br>
              <a:rPr lang="en" sz="900"/>
            </a:br>
            <a:r>
              <a:rPr lang="en" sz="900"/>
              <a:t>C:\Windows\System32\</a:t>
            </a:r>
            <a:r>
              <a:rPr b="1" lang="en" sz="900"/>
              <a:t>cmd.exe</a:t>
            </a:r>
            <a:endParaRPr b="1"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Argumento:</a:t>
            </a:r>
            <a:br>
              <a:rPr lang="en" sz="900"/>
            </a:br>
            <a:r>
              <a:rPr lang="en" sz="900"/>
              <a:t>/c C:\AutoIT\PSTools\</a:t>
            </a:r>
            <a:r>
              <a:rPr b="1" lang="en" sz="900"/>
              <a:t>PsExec64.exe</a:t>
            </a:r>
            <a:r>
              <a:rPr lang="en" sz="900"/>
              <a:t> -i C:\AutoIT\</a:t>
            </a:r>
            <a:r>
              <a:rPr b="1" lang="en" sz="900"/>
              <a:t>AutoIt3.exe</a:t>
            </a:r>
            <a:r>
              <a:rPr lang="en" sz="900"/>
              <a:t> C:\repos\</a:t>
            </a:r>
            <a:r>
              <a:rPr i="1" lang="en" sz="900"/>
              <a:t>{path}</a:t>
            </a:r>
            <a:r>
              <a:rPr lang="en" sz="900"/>
              <a:t>\</a:t>
            </a:r>
            <a:r>
              <a:rPr b="1" i="1" lang="en" sz="900"/>
              <a:t>{file}.au3</a:t>
            </a:r>
            <a:br>
              <a:rPr lang="en"/>
            </a:br>
            <a:endParaRPr sz="15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4525" y="1988638"/>
            <a:ext cx="3747850" cy="21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</a:t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INTERMEDIATE: CPM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30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https://pt.smartsheet.com/critical-path-method</a:t>
            </a:r>
            <a:endParaRPr i="1" u="sng">
              <a:solidFill>
                <a:srgbClr val="0000FF"/>
              </a:solidFill>
            </a:endParaRPr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311700" y="1988650"/>
            <a:ext cx="48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Análise</a:t>
            </a:r>
            <a:r>
              <a:rPr b="1" lang="en"/>
              <a:t> do Caminho Crítico</a:t>
            </a:r>
            <a:br>
              <a:rPr b="1" lang="en"/>
            </a:br>
            <a:r>
              <a:rPr lang="en" sz="1400"/>
              <a:t>Foco nas tarefa com as quais você realmente precisa se preocupar e certificar-se de que cumpriu seus prazos.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Alto Nível x Baixo Nível</a:t>
            </a:r>
            <a:br>
              <a:rPr b="1" lang="en"/>
            </a:br>
            <a:r>
              <a:rPr lang="en" sz="1400"/>
              <a:t>Existem diversas maneiras de passar o mesmo comando, visando atingir o mesmo objetivo.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Desenvolver rotinas agregam valor</a:t>
            </a:r>
            <a:br>
              <a:rPr lang="en" sz="900"/>
            </a:br>
            <a:r>
              <a:rPr lang="en" sz="1400"/>
              <a:t>Reduzindo o horizonte de tempo da entrega…</a:t>
            </a:r>
            <a:br>
              <a:rPr lang="en" sz="1400"/>
            </a:br>
            <a:r>
              <a:rPr lang="en" sz="1400"/>
              <a:t>É ser ágil.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125" y="1763425"/>
            <a:ext cx="3556875" cy="2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>
            <a:hlinkClick r:id="rId7"/>
          </p:cNvPr>
          <p:cNvSpPr txBox="1"/>
          <p:nvPr/>
        </p:nvSpPr>
        <p:spPr>
          <a:xfrm>
            <a:off x="4305350" y="4815075"/>
            <a:ext cx="38274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rgbClr val="0000FF"/>
                </a:solidFill>
              </a:rPr>
              <a:t>https://becode.com.br/linguagens-alto-nivel-x-baixo-nivel/</a:t>
            </a:r>
            <a:endParaRPr i="1" sz="1000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00" y="1855925"/>
            <a:ext cx="6174535" cy="25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1"/>
          <p:cNvSpPr txBox="1"/>
          <p:nvPr>
            <p:ph type="title"/>
          </p:nvPr>
        </p:nvSpPr>
        <p:spPr>
          <a:xfrm>
            <a:off x="1403775" y="11604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the best</a:t>
            </a:r>
            <a:r>
              <a:rPr lang="en"/>
              <a:t>!!!</a:t>
            </a:r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1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ADVANCE IS OVER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31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6070375" y="1212250"/>
            <a:ext cx="763200" cy="725400"/>
          </a:xfrm>
          <a:prstGeom prst="star5">
            <a:avLst>
              <a:gd fmla="val 24606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>
            <a:off x="6715173" y="1498499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1"/>
          <p:cNvSpPr/>
          <p:nvPr/>
        </p:nvSpPr>
        <p:spPr>
          <a:xfrm>
            <a:off x="7052575" y="2057950"/>
            <a:ext cx="763200" cy="725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1"/>
          <p:cNvSpPr txBox="1"/>
          <p:nvPr>
            <p:ph type="title"/>
          </p:nvPr>
        </p:nvSpPr>
        <p:spPr>
          <a:xfrm>
            <a:off x="3398025" y="4580427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 que é?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Linguagem de programação para automações a interface (GUI) do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ombinação de </a:t>
            </a:r>
            <a:r>
              <a:rPr lang="en"/>
              <a:t>comandos</a:t>
            </a:r>
            <a:r>
              <a:rPr lang="en"/>
              <a:t>: </a:t>
            </a:r>
            <a:br>
              <a:rPr lang="en"/>
            </a:br>
            <a:r>
              <a:rPr lang="en"/>
              <a:t>teclado + mouse + janela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Licença Freeware</a:t>
            </a:r>
            <a:endParaRPr b="1"/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48075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r>
              <a:rPr lang="en"/>
              <a:t>?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8075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utomatizar onde não é possível com outras linguagens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Auto-suficiente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Robô de negociação com save de:</a:t>
            </a:r>
            <a:br>
              <a:rPr lang="en"/>
            </a:br>
            <a:r>
              <a:rPr lang="en"/>
              <a:t>R$ XXX k 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Licença Freeware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2"/>
          <p:cNvPicPr preferRelativeResize="0"/>
          <p:nvPr/>
        </p:nvPicPr>
        <p:blipFill rotWithShape="1">
          <a:blip r:embed="rId3">
            <a:alphaModFix/>
          </a:blip>
          <a:srcRect b="12411" l="0" r="0" t="0"/>
          <a:stretch/>
        </p:blipFill>
        <p:spPr>
          <a:xfrm>
            <a:off x="4574406" y="1385581"/>
            <a:ext cx="3280600" cy="30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FINISH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 rotWithShape="1">
          <a:blip r:embed="rId5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>
            <a:hlinkClick r:id="rId6"/>
          </p:cNvPr>
          <p:cNvSpPr txBox="1"/>
          <p:nvPr/>
        </p:nvSpPr>
        <p:spPr>
          <a:xfrm>
            <a:off x="800150" y="42316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</a:rPr>
              <a:t>Por Filipe Rudá</a:t>
            </a:r>
            <a:br>
              <a:rPr i="1" lang="en">
                <a:solidFill>
                  <a:srgbClr val="666666"/>
                </a:solidFill>
              </a:rPr>
            </a:br>
            <a:r>
              <a:rPr i="1" lang="en">
                <a:solidFill>
                  <a:srgbClr val="666666"/>
                </a:solidFill>
              </a:rPr>
              <a:t>LABAUTO no time de Automation</a:t>
            </a:r>
            <a:br>
              <a:rPr i="1" lang="en">
                <a:solidFill>
                  <a:srgbClr val="666666"/>
                </a:solidFill>
              </a:rPr>
            </a:br>
            <a:r>
              <a:rPr i="1" lang="en">
                <a:solidFill>
                  <a:srgbClr val="666666"/>
                </a:solidFill>
              </a:rPr>
              <a:t>Em 02/07/2020</a:t>
            </a:r>
            <a:endParaRPr i="1">
              <a:solidFill>
                <a:srgbClr val="666666"/>
              </a:solidFill>
            </a:endParaRPr>
          </a:p>
        </p:txBody>
      </p:sp>
      <p:sp>
        <p:nvSpPr>
          <p:cNvPr id="336" name="Google Shape;336;p32"/>
          <p:cNvSpPr txBox="1"/>
          <p:nvPr>
            <p:ph type="title"/>
          </p:nvPr>
        </p:nvSpPr>
        <p:spPr>
          <a:xfrm>
            <a:off x="800150" y="2038350"/>
            <a:ext cx="5420400" cy="21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Quem sabe</a:t>
            </a:r>
            <a:br>
              <a:rPr b="1" lang="en" sz="3900"/>
            </a:br>
            <a:r>
              <a:rPr b="1" lang="en" sz="3900"/>
              <a:t>PYTHON sabe</a:t>
            </a:r>
            <a:br>
              <a:rPr b="1" lang="en" sz="3900"/>
            </a:br>
            <a:r>
              <a:rPr b="1" lang="en" sz="3900"/>
              <a:t>AUTOIT</a:t>
            </a:r>
            <a:endParaRPr b="1" sz="3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3"/>
          <p:cNvGrpSpPr/>
          <p:nvPr/>
        </p:nvGrpSpPr>
        <p:grpSpPr>
          <a:xfrm>
            <a:off x="663129" y="95230"/>
            <a:ext cx="2246490" cy="1572379"/>
            <a:chOff x="125550" y="133375"/>
            <a:chExt cx="2417400" cy="1692004"/>
          </a:xfrm>
        </p:grpSpPr>
        <p:sp>
          <p:nvSpPr>
            <p:cNvPr id="342" name="Google Shape;342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Motivação…</a:t>
              </a:r>
              <a:br>
                <a:rPr lang="en" sz="1200">
                  <a:solidFill>
                    <a:schemeClr val="dk1"/>
                  </a:solidFill>
                </a:rPr>
              </a:br>
              <a:r>
                <a:rPr lang="en" sz="1200"/>
                <a:t>O que é?</a:t>
              </a:r>
              <a:br>
                <a:rPr lang="en" sz="1200"/>
              </a:br>
              <a:r>
                <a:rPr lang="en" sz="1200">
                  <a:solidFill>
                    <a:schemeClr val="dk1"/>
                  </a:solidFill>
                </a:rPr>
                <a:t>Editor e compilação</a:t>
              </a:r>
              <a:endParaRPr sz="1200"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4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45" name="Google Shape;345;p33"/>
          <p:cNvGrpSpPr/>
          <p:nvPr/>
        </p:nvGrpSpPr>
        <p:grpSpPr>
          <a:xfrm>
            <a:off x="2994616" y="95230"/>
            <a:ext cx="2246490" cy="1572379"/>
            <a:chOff x="125550" y="133375"/>
            <a:chExt cx="2417400" cy="1692004"/>
          </a:xfrm>
        </p:grpSpPr>
        <p:sp>
          <p:nvSpPr>
            <p:cNvPr id="346" name="Google Shape;346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Script de programação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IF, FOR, WHILE, FUNC,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#Include DATE, ARRAY, IE</a:t>
              </a:r>
              <a:endParaRPr sz="1200"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49" name="Google Shape;349;p33"/>
          <p:cNvGrpSpPr/>
          <p:nvPr/>
        </p:nvGrpSpPr>
        <p:grpSpPr>
          <a:xfrm>
            <a:off x="663129" y="1787384"/>
            <a:ext cx="2246490" cy="1572379"/>
            <a:chOff x="125550" y="133375"/>
            <a:chExt cx="2417400" cy="1692004"/>
          </a:xfrm>
        </p:grpSpPr>
        <p:sp>
          <p:nvSpPr>
            <p:cNvPr id="350" name="Google Shape;350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Funções exclusivas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ProgressiOn</a:t>
              </a:r>
              <a:r>
                <a:rPr lang="en" sz="1200"/>
                <a:t>, TrayTip, SplashTextOn, </a:t>
              </a:r>
              <a:r>
                <a:rPr lang="en" sz="1200" strike="sngStrike"/>
                <a:t>RegWrite </a:t>
              </a:r>
              <a:endParaRPr sz="1200" strike="sngStrike"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53" name="Google Shape;353;p33"/>
          <p:cNvGrpSpPr/>
          <p:nvPr/>
        </p:nvGrpSpPr>
        <p:grpSpPr>
          <a:xfrm>
            <a:off x="2994616" y="1787384"/>
            <a:ext cx="2246490" cy="1572379"/>
            <a:chOff x="125550" y="133375"/>
            <a:chExt cx="2417400" cy="1692004"/>
          </a:xfrm>
        </p:grpSpPr>
        <p:sp>
          <p:nvSpPr>
            <p:cNvPr id="354" name="Google Shape;354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DLLs Externas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GetPixel, </a:t>
              </a:r>
              <a:r>
                <a:rPr lang="en" sz="1200"/>
                <a:t>Search Image</a:t>
              </a:r>
              <a:endParaRPr sz="1200"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57" name="Google Shape;357;p33"/>
          <p:cNvGrpSpPr/>
          <p:nvPr/>
        </p:nvGrpSpPr>
        <p:grpSpPr>
          <a:xfrm>
            <a:off x="5325777" y="95230"/>
            <a:ext cx="2246490" cy="1572379"/>
            <a:chOff x="125550" y="133375"/>
            <a:chExt cx="2417400" cy="1692004"/>
          </a:xfrm>
        </p:grpSpPr>
        <p:sp>
          <p:nvSpPr>
            <p:cNvPr id="358" name="Google Shape;358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Controles</a:t>
              </a:r>
              <a:endParaRPr sz="1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WinGetHandle..., Send, Mouse..</a:t>
              </a:r>
              <a:endParaRPr sz="1200"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6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sp>
        <p:nvSpPr>
          <p:cNvPr id="361" name="Google Shape;361;p33"/>
          <p:cNvSpPr/>
          <p:nvPr/>
        </p:nvSpPr>
        <p:spPr>
          <a:xfrm>
            <a:off x="8047175" y="2248524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grpSp>
        <p:nvGrpSpPr>
          <p:cNvPr id="362" name="Google Shape;362;p33"/>
          <p:cNvGrpSpPr/>
          <p:nvPr/>
        </p:nvGrpSpPr>
        <p:grpSpPr>
          <a:xfrm>
            <a:off x="5325777" y="1787384"/>
            <a:ext cx="2246490" cy="1572379"/>
            <a:chOff x="125550" y="133375"/>
            <a:chExt cx="2417400" cy="1692004"/>
          </a:xfrm>
        </p:grpSpPr>
        <p:sp>
          <p:nvSpPr>
            <p:cNvPr id="363" name="Google Shape;363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Quando da Ruim!</a:t>
              </a:r>
              <a:br>
                <a:rPr lang="en" sz="1200"/>
              </a:br>
              <a:r>
                <a:rPr lang="en" sz="1200"/>
                <a:t>CheckProd, WriteFile, ConsoleWrite, Exit on ESQ</a:t>
              </a:r>
              <a:endParaRPr sz="1200"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66" name="Google Shape;366;p33"/>
          <p:cNvGrpSpPr/>
          <p:nvPr/>
        </p:nvGrpSpPr>
        <p:grpSpPr>
          <a:xfrm>
            <a:off x="663129" y="3429544"/>
            <a:ext cx="2246490" cy="1572379"/>
            <a:chOff x="125550" y="133375"/>
            <a:chExt cx="2417400" cy="1692004"/>
          </a:xfrm>
        </p:grpSpPr>
        <p:sp>
          <p:nvSpPr>
            <p:cNvPr id="367" name="Google Shape;367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Recomendações Rundeck</a:t>
              </a:r>
              <a:br>
                <a:rPr lang="en" sz="1200"/>
              </a:br>
              <a:r>
                <a:rPr lang="en" sz="1200"/>
                <a:t>PSTools, Exemplo de Script</a:t>
              </a:r>
              <a:endParaRPr sz="1200"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5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grpSp>
        <p:nvGrpSpPr>
          <p:cNvPr id="370" name="Google Shape;370;p33"/>
          <p:cNvGrpSpPr/>
          <p:nvPr/>
        </p:nvGrpSpPr>
        <p:grpSpPr>
          <a:xfrm>
            <a:off x="2994616" y="3429544"/>
            <a:ext cx="2246490" cy="1572379"/>
            <a:chOff x="125550" y="133375"/>
            <a:chExt cx="2417400" cy="1692004"/>
          </a:xfrm>
        </p:grpSpPr>
        <p:sp>
          <p:nvSpPr>
            <p:cNvPr id="371" name="Google Shape;371;p33"/>
            <p:cNvSpPr/>
            <p:nvPr/>
          </p:nvSpPr>
          <p:spPr>
            <a:xfrm>
              <a:off x="125550" y="133379"/>
              <a:ext cx="2417400" cy="1692000"/>
            </a:xfrm>
            <a:prstGeom prst="roundRect">
              <a:avLst>
                <a:gd fmla="val 6896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2743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Conclusão</a:t>
              </a:r>
              <a:br>
                <a:rPr lang="en" sz="1200"/>
              </a:br>
              <a:r>
                <a:rPr lang="en" sz="1200"/>
                <a:t>Estratégia sequencia de metodos</a:t>
              </a:r>
              <a:endParaRPr sz="1200"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125550" y="133375"/>
              <a:ext cx="2417400" cy="475200"/>
            </a:xfrm>
            <a:prstGeom prst="roundRect">
              <a:avLst>
                <a:gd fmla="val 25568" name="adj"/>
              </a:avLst>
            </a:prstGeom>
            <a:solidFill>
              <a:srgbClr val="D9D9D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AUTOIT</a:t>
              </a:r>
              <a:endParaRPr b="1"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125550" y="1567075"/>
              <a:ext cx="2417400" cy="258300"/>
            </a:xfrm>
            <a:prstGeom prst="roundRect">
              <a:avLst>
                <a:gd fmla="val 43815" name="adj"/>
              </a:avLst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/>
                <a:t>2</a:t>
              </a:r>
              <a:r>
                <a:rPr i="1" lang="en" sz="1000"/>
                <a:t> min</a:t>
              </a:r>
              <a:endParaRPr i="1" sz="1000"/>
            </a:p>
          </p:txBody>
        </p:sp>
      </p:grpSp>
      <p:sp>
        <p:nvSpPr>
          <p:cNvPr id="374" name="Google Shape;374;p33"/>
          <p:cNvSpPr/>
          <p:nvPr/>
        </p:nvSpPr>
        <p:spPr>
          <a:xfrm>
            <a:off x="8047175" y="3890684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8047175" y="556370"/>
            <a:ext cx="650100" cy="65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br>
              <a:rPr lang="en"/>
            </a:br>
            <a:r>
              <a:rPr lang="en"/>
              <a:t>min</a:t>
            </a:r>
            <a:endParaRPr/>
          </a:p>
        </p:txBody>
      </p:sp>
      <p:sp>
        <p:nvSpPr>
          <p:cNvPr id="376" name="Google Shape;376;p33"/>
          <p:cNvSpPr/>
          <p:nvPr/>
        </p:nvSpPr>
        <p:spPr>
          <a:xfrm rot="-5400000">
            <a:off x="-474675" y="65222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basic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7" name="Google Shape;377;p33"/>
          <p:cNvSpPr/>
          <p:nvPr/>
        </p:nvSpPr>
        <p:spPr>
          <a:xfrm rot="-5400000">
            <a:off x="-474675" y="234437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intermediate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8" name="Google Shape;378;p33"/>
          <p:cNvSpPr/>
          <p:nvPr/>
        </p:nvSpPr>
        <p:spPr>
          <a:xfrm rot="-5400000">
            <a:off x="-442925" y="4036525"/>
            <a:ext cx="1583700" cy="458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advanced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5557122" y="3628034"/>
            <a:ext cx="1783800" cy="117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TOTAL</a:t>
            </a:r>
            <a:br>
              <a:rPr lang="en"/>
            </a:br>
            <a:r>
              <a:rPr lang="en"/>
              <a:t>37 +10% = 42min</a:t>
            </a:r>
            <a:endParaRPr/>
          </a:p>
        </p:txBody>
      </p:sp>
      <p:sp>
        <p:nvSpPr>
          <p:cNvPr id="380" name="Google Shape;380;p33"/>
          <p:cNvSpPr/>
          <p:nvPr/>
        </p:nvSpPr>
        <p:spPr>
          <a:xfrm>
            <a:off x="2490969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01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1" name="Google Shape;381;p33"/>
          <p:cNvSpPr/>
          <p:nvPr/>
        </p:nvSpPr>
        <p:spPr>
          <a:xfrm>
            <a:off x="4827392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02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7147008" y="192891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03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2490969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04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4827392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05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7147008" y="1894298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06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2490969" y="3529020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07</a:t>
            </a:r>
            <a:endParaRPr sz="800">
              <a:solidFill>
                <a:srgbClr val="666666"/>
              </a:solidFill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4827392" y="3529020"/>
            <a:ext cx="316800" cy="23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08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MOTIVATION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23691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verdadeira m</a:t>
            </a:r>
            <a:r>
              <a:rPr lang="en"/>
              <a:t>otivação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1895475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0400" y="2024125"/>
            <a:ext cx="39624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INTRO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4761734" y="1561094"/>
            <a:ext cx="3249300" cy="32493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grpSp>
        <p:nvGrpSpPr>
          <p:cNvPr id="94" name="Google Shape;94;p16"/>
          <p:cNvGrpSpPr/>
          <p:nvPr/>
        </p:nvGrpSpPr>
        <p:grpSpPr>
          <a:xfrm>
            <a:off x="5381229" y="1191970"/>
            <a:ext cx="2010048" cy="2010048"/>
            <a:chOff x="3611776" y="414352"/>
            <a:chExt cx="2166000" cy="2166000"/>
          </a:xfrm>
        </p:grpSpPr>
        <p:sp>
          <p:nvSpPr>
            <p:cNvPr id="95" name="Google Shape;95;p16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Interpretador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Aut2exe.exe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6263277" y="2693949"/>
            <a:ext cx="2010048" cy="2010048"/>
            <a:chOff x="4562258" y="2032864"/>
            <a:chExt cx="2166000" cy="2166000"/>
          </a:xfrm>
        </p:grpSpPr>
        <p:sp>
          <p:nvSpPr>
            <p:cNvPr id="98" name="Google Shape;98;p16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99" name="Google Shape;99;p16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Compilador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Aut2exe.exe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6"/>
          <p:cNvGrpSpPr/>
          <p:nvPr/>
        </p:nvGrpSpPr>
        <p:grpSpPr>
          <a:xfrm>
            <a:off x="4537770" y="2693949"/>
            <a:ext cx="2010048" cy="2010048"/>
            <a:chOff x="2702876" y="2032864"/>
            <a:chExt cx="2166000" cy="2166000"/>
          </a:xfrm>
        </p:grpSpPr>
        <p:sp>
          <p:nvSpPr>
            <p:cNvPr id="101" name="Google Shape;101;p16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/>
            </a:p>
          </p:txBody>
        </p:sp>
        <p:sp>
          <p:nvSpPr>
            <p:cNvPr id="102" name="Google Shape;102;p16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Editor</a:t>
              </a:r>
              <a:br>
                <a:rPr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SciTE.exe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3" name="Google Shape;103;p16"/>
          <p:cNvSpPr/>
          <p:nvPr/>
        </p:nvSpPr>
        <p:spPr>
          <a:xfrm>
            <a:off x="5820255" y="2613647"/>
            <a:ext cx="1137600" cy="113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988650"/>
            <a:ext cx="4206900" cy="25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Orientado a objeto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Execução p</a:t>
            </a:r>
            <a:r>
              <a:rPr lang="en"/>
              <a:t>rocedural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Reflexivo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Programação imperativa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Sintaxe do BASIC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Expressões regulares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Stand-alone (não depende de DLLs ou registros de sistema)</a:t>
            </a:r>
            <a:endParaRPr/>
          </a:p>
        </p:txBody>
      </p:sp>
      <p:sp>
        <p:nvSpPr>
          <p:cNvPr id="105" name="Google Shape;105;p16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https://www.autoitscript.com/site/autoit/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INTRO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https://www.autoitscript.com/cgi-bin/getfile.pl?autoit3/autoit-v3-setup.exe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600" y="877800"/>
            <a:ext cx="6948557" cy="37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1439850" y="1361725"/>
            <a:ext cx="6305400" cy="22869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1484250" y="1396554"/>
            <a:ext cx="4213800" cy="572700"/>
          </a:xfrm>
          <a:prstGeom prst="rect">
            <a:avLst/>
          </a:prstGeom>
          <a:solidFill>
            <a:srgbClr val="FFFFFF">
              <a:alpha val="568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Script area…</a:t>
            </a:r>
            <a:br>
              <a:rPr b="1" lang="en">
                <a:solidFill>
                  <a:srgbClr val="FF0000"/>
                </a:solidFill>
              </a:rPr>
            </a:br>
            <a:r>
              <a:rPr b="1" lang="en">
                <a:solidFill>
                  <a:srgbClr val="FF0000"/>
                </a:solidFill>
              </a:rPr>
              <a:t>Press {F5} to RUN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1103800" y="3885375"/>
            <a:ext cx="6305400" cy="529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1148200" y="3942674"/>
            <a:ext cx="4051200" cy="391800"/>
          </a:xfrm>
          <a:prstGeom prst="rect">
            <a:avLst/>
          </a:prstGeom>
          <a:solidFill>
            <a:srgbClr val="FFFFFF">
              <a:alpha val="568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Console area…</a:t>
            </a:r>
            <a:br>
              <a:rPr b="1" lang="en" sz="1100">
                <a:solidFill>
                  <a:srgbClr val="FF0000"/>
                </a:solidFill>
              </a:rPr>
            </a:br>
            <a:r>
              <a:rPr b="1" lang="en" sz="1100">
                <a:solidFill>
                  <a:srgbClr val="FF0000"/>
                </a:solidFill>
              </a:rPr>
              <a:t>View your results here</a:t>
            </a:r>
            <a:endParaRPr b="1" sz="1100">
              <a:solidFill>
                <a:srgbClr val="FF0000"/>
              </a:solidFill>
            </a:endParaRPr>
          </a:p>
        </p:txBody>
      </p:sp>
      <p:pic>
        <p:nvPicPr>
          <p:cNvPr id="120" name="Google Shape;120;p1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277" y="4644526"/>
            <a:ext cx="11168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311700" y="1130825"/>
            <a:ext cx="817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 imperativa </a:t>
            </a:r>
            <a:r>
              <a:rPr i="1" lang="en"/>
              <a:t>Or BASIC programing</a:t>
            </a:r>
            <a:endParaRPr i="1"/>
          </a:p>
        </p:txBody>
      </p:sp>
      <p:sp>
        <p:nvSpPr>
          <p:cNvPr id="126" name="Google Shape;126;p18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1922600"/>
            <a:ext cx="6229350" cy="18192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288" y="2108950"/>
            <a:ext cx="5629275" cy="207645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413" y="2272913"/>
            <a:ext cx="6010275" cy="210502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8">
            <a:hlinkClick r:id="rId8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https://www.autoitscript.com/autoit3/docs/keywords.htm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8275" y="2499405"/>
            <a:ext cx="5495925" cy="20859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1130825"/>
            <a:ext cx="706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Macros! Ou... Palavras reservadas?...</a:t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" name="Google Shape;144;p19"/>
          <p:cNvGraphicFramePr/>
          <p:nvPr/>
        </p:nvGraphicFramePr>
        <p:xfrm>
          <a:off x="419150" y="196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{0CA69357-0587-49A4-9F39-04985E1736CB}</a:tableStyleId>
              </a:tblPr>
              <a:tblGrid>
                <a:gridCol w="2075175"/>
                <a:gridCol w="51638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@ScriptDir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Caminho do </a:t>
                      </a:r>
                      <a:r>
                        <a:rPr lang="en"/>
                        <a:t>diretório</a:t>
                      </a:r>
                      <a:r>
                        <a:rPr lang="en"/>
                        <a:t> do script atual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@UserName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Usuário atual logado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@MDAY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Dia do mês, </a:t>
                      </a:r>
                      <a:r>
                        <a:rPr lang="en"/>
                        <a:t>01 até 31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@HOUR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Horas, 00 até 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@MIN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Minutos, 00 até 59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@MON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Mês, 01 até 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...quer ver mais?...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…acesse o link para ver o todas...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9">
            <a:hlinkClick r:id="rId5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https://www.autoitscript.com/autoit3/docs/macros.htm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Carregando bibliotecas</a:t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5">
            <a:alphaModFix/>
          </a:blip>
          <a:srcRect b="0" l="0" r="21309" t="0"/>
          <a:stretch/>
        </p:blipFill>
        <p:spPr>
          <a:xfrm>
            <a:off x="5526675" y="725400"/>
            <a:ext cx="3617326" cy="40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11700" y="1988650"/>
            <a:ext cx="42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+140 arquivos...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mais famosas: </a:t>
            </a:r>
            <a:br>
              <a:rPr lang="en"/>
            </a:br>
            <a:r>
              <a:rPr lang="en"/>
              <a:t>Date.au3, Array.au3, IE.au3...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075063"/>
            <a:ext cx="78867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81213" y="3537038"/>
            <a:ext cx="825817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8725" y="2767100"/>
            <a:ext cx="1941100" cy="1980175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20">
            <a:hlinkClick r:id="rId9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https://www.autoitscript.com/forum/topic/186159-include-all-au3-libraries/</a:t>
            </a:r>
            <a:endParaRPr i="1" u="sng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6200" l="0" r="0" t="0"/>
          <a:stretch/>
        </p:blipFill>
        <p:spPr>
          <a:xfrm>
            <a:off x="7899525" y="565925"/>
            <a:ext cx="1206025" cy="12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000" y="3259175"/>
            <a:ext cx="3854001" cy="14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1130825"/>
            <a:ext cx="426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Movimento</a:t>
            </a:r>
            <a:r>
              <a:rPr lang="en"/>
              <a:t> do Mouse</a:t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>
            <a:off x="0" y="0"/>
            <a:ext cx="9163200" cy="725400"/>
          </a:xfrm>
          <a:prstGeom prst="rect">
            <a:avLst/>
          </a:prstGeom>
          <a:solidFill>
            <a:srgbClr val="25476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50" y="76350"/>
            <a:ext cx="1670424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2494325" y="114000"/>
            <a:ext cx="6471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THE BASIC</a:t>
            </a:r>
            <a:r>
              <a:rPr b="1" lang="en" sz="22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: CONTROLS</a:t>
            </a:r>
            <a:endParaRPr b="1" sz="22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 rotWithShape="1">
          <a:blip r:embed="rId6">
            <a:alphaModFix/>
          </a:blip>
          <a:srcRect b="0" l="0" r="45136" t="0"/>
          <a:stretch/>
        </p:blipFill>
        <p:spPr>
          <a:xfrm>
            <a:off x="8191925" y="4810450"/>
            <a:ext cx="820450" cy="3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11700" y="1988650"/>
            <a:ext cx="46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MouseMove</a:t>
            </a:r>
            <a:r>
              <a:rPr lang="en"/>
              <a:t>(10, 100)</a:t>
            </a:r>
            <a:br>
              <a:rPr lang="en"/>
            </a:br>
            <a:r>
              <a:rPr lang="en" sz="1500"/>
              <a:t>Move o mouse para a posição x=10 e y=100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MouseClick</a:t>
            </a:r>
            <a:r>
              <a:rPr lang="en"/>
              <a:t>(</a:t>
            </a:r>
            <a:r>
              <a:rPr lang="en"/>
              <a:t>$MOUSE_CLICK_LEFT</a:t>
            </a:r>
            <a:r>
              <a:rPr lang="en"/>
              <a:t>)</a:t>
            </a:r>
            <a:br>
              <a:rPr lang="en"/>
            </a:br>
            <a:r>
              <a:rPr lang="en" sz="1500"/>
              <a:t>Click normal com o botão esquerdo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MouseGetPos</a:t>
            </a:r>
            <a:r>
              <a:rPr lang="en"/>
              <a:t>()</a:t>
            </a:r>
            <a:br>
              <a:rPr lang="en"/>
            </a:br>
            <a:r>
              <a:rPr lang="en" sz="1500"/>
              <a:t>Retorna com array [x,y] da posição do mouse</a:t>
            </a:r>
            <a:endParaRPr sz="1500"/>
          </a:p>
        </p:txBody>
      </p:sp>
      <p:sp>
        <p:nvSpPr>
          <p:cNvPr id="173" name="Google Shape;173;p21">
            <a:hlinkClick r:id="rId7"/>
          </p:cNvPr>
          <p:cNvSpPr txBox="1"/>
          <p:nvPr/>
        </p:nvSpPr>
        <p:spPr>
          <a:xfrm>
            <a:off x="419150" y="4765050"/>
            <a:ext cx="75960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FF"/>
                </a:solidFill>
              </a:rPr>
              <a:t>https://www.autoitscript.com/autoit3/docs/functions</a:t>
            </a:r>
            <a:endParaRPr i="1" u="sng">
              <a:solidFill>
                <a:srgbClr val="0000FF"/>
              </a:solidFill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0225" y="11846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/>
        </p:nvSpPr>
        <p:spPr>
          <a:xfrm>
            <a:off x="7034175" y="725400"/>
            <a:ext cx="20622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/>
              <a:t>AUTOIT_01_Basic_</a:t>
            </a:r>
            <a:r>
              <a:rPr b="1" i="1" lang="en" sz="800">
                <a:highlight>
                  <a:srgbClr val="FFFF00"/>
                </a:highlight>
              </a:rPr>
              <a:t>01</a:t>
            </a:r>
            <a:r>
              <a:rPr b="1" i="1" lang="en" sz="800"/>
              <a:t>.au3</a:t>
            </a:r>
            <a:endParaRPr b="1" i="1"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